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69" r:id="rId2"/>
    <p:sldId id="260" r:id="rId3"/>
    <p:sldId id="261" r:id="rId4"/>
    <p:sldId id="262" r:id="rId5"/>
    <p:sldId id="263" r:id="rId6"/>
    <p:sldId id="264"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03" autoAdjust="0"/>
  </p:normalViewPr>
  <p:slideViewPr>
    <p:cSldViewPr>
      <p:cViewPr>
        <p:scale>
          <a:sx n="77" d="100"/>
          <a:sy n="77" d="100"/>
        </p:scale>
        <p:origin x="-117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04ABEA-8EC2-4FE2-A618-F2189DDB875A}" type="datetimeFigureOut">
              <a:rPr lang="en-US" smtClean="0"/>
              <a:pPr/>
              <a:t>5/15/2019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EC7691-C11F-492B-9610-31EF8D34DE34}" type="slidenum">
              <a:rPr lang="en-US" smtClean="0"/>
              <a:pPr/>
              <a:t>‹#›</a:t>
            </a:fld>
            <a:endParaRPr lang="en-US"/>
          </a:p>
        </p:txBody>
      </p:sp>
    </p:spTree>
    <p:extLst>
      <p:ext uri="{BB962C8B-B14F-4D97-AF65-F5344CB8AC3E}">
        <p14:creationId xmlns:p14="http://schemas.microsoft.com/office/powerpoint/2010/main" xmlns="" val="1290198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1</a:t>
            </a:fld>
            <a:endParaRPr lang="en-US"/>
          </a:p>
        </p:txBody>
      </p:sp>
    </p:spTree>
    <p:extLst>
      <p:ext uri="{BB962C8B-B14F-4D97-AF65-F5344CB8AC3E}">
        <p14:creationId xmlns:p14="http://schemas.microsoft.com/office/powerpoint/2010/main" xmlns="" val="4194181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3</a:t>
            </a:fld>
            <a:endParaRPr lang="en-US"/>
          </a:p>
        </p:txBody>
      </p:sp>
    </p:spTree>
    <p:extLst>
      <p:ext uri="{BB962C8B-B14F-4D97-AF65-F5344CB8AC3E}">
        <p14:creationId xmlns:p14="http://schemas.microsoft.com/office/powerpoint/2010/main" xmlns="" val="1985117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 </a:t>
            </a:r>
            <a:r>
              <a:rPr lang="en-US" dirty="0" err="1" smtClean="0"/>
              <a:t>Jhangeer</a:t>
            </a:r>
            <a:r>
              <a:rPr lang="en-US" dirty="0" smtClean="0"/>
              <a:t> Bhat</a:t>
            </a:r>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4</a:t>
            </a:fld>
            <a:endParaRPr lang="en-US"/>
          </a:p>
        </p:txBody>
      </p:sp>
    </p:spTree>
    <p:extLst>
      <p:ext uri="{BB962C8B-B14F-4D97-AF65-F5344CB8AC3E}">
        <p14:creationId xmlns:p14="http://schemas.microsoft.com/office/powerpoint/2010/main" xmlns="" val="3951749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5</a:t>
            </a:fld>
            <a:endParaRPr lang="en-US"/>
          </a:p>
        </p:txBody>
      </p:sp>
    </p:spTree>
    <p:extLst>
      <p:ext uri="{BB962C8B-B14F-4D97-AF65-F5344CB8AC3E}">
        <p14:creationId xmlns:p14="http://schemas.microsoft.com/office/powerpoint/2010/main" xmlns="" val="1187914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6</a:t>
            </a:fld>
            <a:endParaRPr lang="en-US"/>
          </a:p>
        </p:txBody>
      </p:sp>
    </p:spTree>
    <p:extLst>
      <p:ext uri="{BB962C8B-B14F-4D97-AF65-F5344CB8AC3E}">
        <p14:creationId xmlns:p14="http://schemas.microsoft.com/office/powerpoint/2010/main" xmlns="" val="1563754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8</a:t>
            </a:fld>
            <a:endParaRPr lang="en-US"/>
          </a:p>
        </p:txBody>
      </p:sp>
    </p:spTree>
    <p:extLst>
      <p:ext uri="{BB962C8B-B14F-4D97-AF65-F5344CB8AC3E}">
        <p14:creationId xmlns:p14="http://schemas.microsoft.com/office/powerpoint/2010/main" xmlns="" val="3843172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9</a:t>
            </a:fld>
            <a:endParaRPr lang="en-US"/>
          </a:p>
        </p:txBody>
      </p:sp>
    </p:spTree>
    <p:extLst>
      <p:ext uri="{BB962C8B-B14F-4D97-AF65-F5344CB8AC3E}">
        <p14:creationId xmlns:p14="http://schemas.microsoft.com/office/powerpoint/2010/main" xmlns="" val="1733576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 </a:t>
            </a:r>
            <a:r>
              <a:rPr lang="en-US" dirty="0" err="1" smtClean="0"/>
              <a:t>Jhangeer</a:t>
            </a:r>
            <a:r>
              <a:rPr lang="en-US" dirty="0" smtClean="0"/>
              <a:t> Bhat</a:t>
            </a:r>
          </a:p>
          <a:p>
            <a:endParaRPr lang="en-US" dirty="0"/>
          </a:p>
        </p:txBody>
      </p:sp>
      <p:sp>
        <p:nvSpPr>
          <p:cNvPr id="4" name="Slide Number Placeholder 3"/>
          <p:cNvSpPr>
            <a:spLocks noGrp="1"/>
          </p:cNvSpPr>
          <p:nvPr>
            <p:ph type="sldNum" sz="quarter" idx="10"/>
          </p:nvPr>
        </p:nvSpPr>
        <p:spPr/>
        <p:txBody>
          <a:bodyPr/>
          <a:lstStyle/>
          <a:p>
            <a:fld id="{CEEC7691-C11F-492B-9610-31EF8D34DE34}" type="slidenum">
              <a:rPr lang="en-US" smtClean="0"/>
              <a:pPr/>
              <a:t>10</a:t>
            </a:fld>
            <a:endParaRPr lang="en-US"/>
          </a:p>
        </p:txBody>
      </p:sp>
    </p:spTree>
    <p:extLst>
      <p:ext uri="{BB962C8B-B14F-4D97-AF65-F5344CB8AC3E}">
        <p14:creationId xmlns:p14="http://schemas.microsoft.com/office/powerpoint/2010/main" xmlns="" val="2010708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6FED65-3288-44A5-9954-5F6E8C65561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6FED65-3288-44A5-9954-5F6E8C65561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6FED65-3288-44A5-9954-5F6E8C65561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6FED65-3288-44A5-9954-5F6E8C65561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876FED65-3288-44A5-9954-5F6E8C655619}" type="datetimeFigureOut">
              <a:rPr lang="en-US" smtClean="0"/>
              <a:pPr/>
              <a:t>5/15/2019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6FED65-3288-44A5-9954-5F6E8C65561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93FC2-A44E-42BA-8077-31D14B88A35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6FED65-3288-44A5-9954-5F6E8C655619}" type="datetimeFigureOut">
              <a:rPr lang="en-US" smtClean="0"/>
              <a:pPr/>
              <a:t>5/15/2019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6FED65-3288-44A5-9954-5F6E8C655619}" type="datetimeFigureOut">
              <a:rPr lang="en-US" smtClean="0"/>
              <a:pPr/>
              <a:t>5/15/2019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6FED65-3288-44A5-9954-5F6E8C655619}" type="datetimeFigureOut">
              <a:rPr lang="en-US" smtClean="0"/>
              <a:pPr/>
              <a:t>5/15/2019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876FED65-3288-44A5-9954-5F6E8C655619}" type="datetimeFigureOut">
              <a:rPr lang="en-US" smtClean="0"/>
              <a:pPr/>
              <a:t>5/15/2019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B593FC2-A44E-42BA-8077-31D14B88A3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6FED65-3288-44A5-9954-5F6E8C655619}" type="datetimeFigureOut">
              <a:rPr lang="en-US" smtClean="0"/>
              <a:pPr/>
              <a:t>5/15/2019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93FC2-A44E-42BA-8077-31D14B88A3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876FED65-3288-44A5-9954-5F6E8C655619}" type="datetimeFigureOut">
              <a:rPr lang="en-US" smtClean="0"/>
              <a:pPr/>
              <a:t>5/15/2019</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B593FC2-A44E-42BA-8077-31D14B88A3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Equality_before_law"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hyperlink" Target="https://en.wikipedia.org/wiki/Forced_labour" TargetMode="External"/><Relationship Id="rId4" Type="http://schemas.openxmlformats.org/officeDocument/2006/relationships/hyperlink" Target="https://en.wikipedia.org/wiki/Freedom_of_speech_and_expressio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Constitutional_remedies"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00200"/>
            <a:ext cx="8229600" cy="2895600"/>
          </a:xfrm>
        </p:spPr>
        <p:txBody>
          <a:bodyPr>
            <a:normAutofit fontScale="90000"/>
          </a:bodyPr>
          <a:lstStyle/>
          <a:p>
            <a:r>
              <a:rPr lang="en-US" sz="3600" dirty="0" smtClean="0">
                <a:solidFill>
                  <a:schemeClr val="tx2">
                    <a:lumMod val="60000"/>
                    <a:lumOff val="40000"/>
                  </a:schemeClr>
                </a:solidFill>
              </a:rPr>
              <a:t/>
            </a:r>
            <a:br>
              <a:rPr lang="en-US" sz="3600" dirty="0" smtClean="0">
                <a:solidFill>
                  <a:schemeClr val="tx2">
                    <a:lumMod val="60000"/>
                    <a:lumOff val="40000"/>
                  </a:schemeClr>
                </a:solidFill>
              </a:rPr>
            </a:br>
            <a:r>
              <a:rPr lang="en-US" sz="3600" dirty="0" smtClean="0">
                <a:solidFill>
                  <a:schemeClr val="tx2">
                    <a:lumMod val="60000"/>
                    <a:lumOff val="40000"/>
                  </a:schemeClr>
                </a:solidFill>
              </a:rPr>
              <a:t/>
            </a:r>
            <a:br>
              <a:rPr lang="en-US" sz="3600" dirty="0" smtClean="0">
                <a:solidFill>
                  <a:schemeClr val="tx2">
                    <a:lumMod val="60000"/>
                    <a:lumOff val="40000"/>
                  </a:schemeClr>
                </a:solidFill>
              </a:rPr>
            </a:br>
            <a:r>
              <a:rPr lang="en-US" sz="3100" dirty="0" smtClean="0">
                <a:solidFill>
                  <a:srgbClr val="00B050"/>
                </a:solidFill>
              </a:rPr>
              <a:t>Fundamental </a:t>
            </a:r>
            <a:r>
              <a:rPr lang="en-US" sz="3100" dirty="0" smtClean="0">
                <a:solidFill>
                  <a:srgbClr val="00B050"/>
                </a:solidFill>
              </a:rPr>
              <a:t>Rights In Indian constitution</a:t>
            </a:r>
            <a:r>
              <a:rPr lang="en-US" sz="3600" dirty="0" smtClean="0">
                <a:solidFill>
                  <a:srgbClr val="00B050"/>
                </a:solidFill>
              </a:rPr>
              <a:t/>
            </a:r>
            <a:br>
              <a:rPr lang="en-US" sz="3600" dirty="0" smtClean="0">
                <a:solidFill>
                  <a:srgbClr val="00B050"/>
                </a:solidFill>
              </a:rPr>
            </a:br>
            <a:r>
              <a:rPr lang="en-US" sz="3600" dirty="0" smtClean="0">
                <a:solidFill>
                  <a:srgbClr val="00B050"/>
                </a:solidFill>
              </a:rPr>
              <a:t>                                       Presented By</a:t>
            </a:r>
            <a:br>
              <a:rPr lang="en-US" sz="3600" dirty="0" smtClean="0">
                <a:solidFill>
                  <a:srgbClr val="00B050"/>
                </a:solidFill>
              </a:rPr>
            </a:br>
            <a:r>
              <a:rPr lang="en-US" sz="3600" dirty="0" smtClean="0">
                <a:solidFill>
                  <a:srgbClr val="00B0F0"/>
                </a:solidFill>
              </a:rPr>
              <a:t>                     Dr. </a:t>
            </a:r>
            <a:r>
              <a:rPr lang="en-US" sz="3600" dirty="0" err="1" smtClean="0">
                <a:solidFill>
                  <a:srgbClr val="00B0F0"/>
                </a:solidFill>
              </a:rPr>
              <a:t>Jahangeer</a:t>
            </a:r>
            <a:r>
              <a:rPr lang="en-US" sz="3600" dirty="0" smtClean="0">
                <a:solidFill>
                  <a:srgbClr val="00B0F0"/>
                </a:solidFill>
              </a:rPr>
              <a:t> Ahmad </a:t>
            </a:r>
            <a:r>
              <a:rPr lang="en-US" sz="3600" dirty="0" err="1" smtClean="0">
                <a:solidFill>
                  <a:srgbClr val="00B0F0"/>
                </a:solidFill>
              </a:rPr>
              <a:t>Bhat</a:t>
            </a:r>
            <a:r>
              <a:rPr lang="en-US" sz="3600" dirty="0" smtClean="0">
                <a:solidFill>
                  <a:srgbClr val="00B0F0"/>
                </a:solidFill>
              </a:rPr>
              <a:t/>
            </a:r>
            <a:br>
              <a:rPr lang="en-US" sz="3600" dirty="0" smtClean="0">
                <a:solidFill>
                  <a:srgbClr val="00B0F0"/>
                </a:solidFill>
              </a:rPr>
            </a:br>
            <a:r>
              <a:rPr lang="en-US" sz="3600" dirty="0" smtClean="0">
                <a:solidFill>
                  <a:srgbClr val="00B0F0"/>
                </a:solidFill>
              </a:rPr>
              <a:t>             Department of political science</a:t>
            </a:r>
            <a:br>
              <a:rPr lang="en-US" sz="3600" dirty="0" smtClean="0">
                <a:solidFill>
                  <a:srgbClr val="00B0F0"/>
                </a:solidFill>
              </a:rPr>
            </a:br>
            <a:r>
              <a:rPr lang="en-US" sz="3600" dirty="0" smtClean="0">
                <a:solidFill>
                  <a:srgbClr val="00B0F0"/>
                </a:solidFill>
              </a:rPr>
              <a:t>                         Govt.PG College Rajouri </a:t>
            </a:r>
            <a:r>
              <a:rPr lang="en-US" sz="3600" dirty="0" smtClean="0">
                <a:solidFill>
                  <a:srgbClr val="00B050"/>
                </a:solidFill>
              </a:rPr>
              <a:t/>
            </a:r>
            <a:br>
              <a:rPr lang="en-US" sz="3600" dirty="0" smtClean="0">
                <a:solidFill>
                  <a:srgbClr val="00B050"/>
                </a:solidFill>
              </a:rPr>
            </a:br>
            <a:r>
              <a:rPr lang="en-US" sz="3600" dirty="0" smtClean="0">
                <a:solidFill>
                  <a:srgbClr val="00B050"/>
                </a:solidFill>
              </a:rPr>
              <a:t>    </a:t>
            </a:r>
            <a:endParaRPr lang="en-US" sz="3600" dirty="0"/>
          </a:p>
        </p:txBody>
      </p:sp>
    </p:spTree>
    <p:extLst>
      <p:ext uri="{BB962C8B-B14F-4D97-AF65-F5344CB8AC3E}">
        <p14:creationId xmlns:p14="http://schemas.microsoft.com/office/powerpoint/2010/main" xmlns="" val="4161793706"/>
      </p:ext>
    </p:extLst>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92562"/>
          </a:xfrm>
        </p:spPr>
        <p:txBody>
          <a:bodyPr>
            <a:normAutofit/>
          </a:bodyPr>
          <a:lstStyle/>
          <a:p>
            <a:r>
              <a:rPr lang="en-US" sz="11500" dirty="0" smtClean="0">
                <a:solidFill>
                  <a:srgbClr val="FF0000"/>
                </a:solidFill>
              </a:rPr>
              <a:t>Thank You</a:t>
            </a:r>
            <a:endParaRPr lang="en-US" sz="6600"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5562600"/>
          </a:xfrm>
          <a:solidFill>
            <a:schemeClr val="bg2">
              <a:lumMod val="90000"/>
            </a:schemeClr>
          </a:solidFill>
          <a:ln>
            <a:solidFill>
              <a:srgbClr val="00B0F0"/>
            </a:solidFill>
          </a:ln>
        </p:spPr>
        <p:txBody>
          <a:bodyPr>
            <a:normAutofit fontScale="90000"/>
          </a:bodyPr>
          <a:lstStyle/>
          <a:p>
            <a:pPr marL="857250" indent="-857250">
              <a:buFont typeface="Wingdings" panose="05000000000000000000" pitchFamily="2" charset="2"/>
              <a:buChar char="Ø"/>
            </a:pPr>
            <a:r>
              <a:rPr lang="en-US" sz="6000" dirty="0" smtClean="0">
                <a:solidFill>
                  <a:srgbClr val="FF0000"/>
                </a:solidFill>
              </a:rPr>
              <a:t>Contents</a:t>
            </a:r>
            <a:r>
              <a:rPr lang="en-US" dirty="0"/>
              <a:t/>
            </a:r>
            <a:br>
              <a:rPr lang="en-US" dirty="0"/>
            </a:br>
            <a:r>
              <a:rPr lang="en-US" dirty="0" smtClean="0">
                <a:solidFill>
                  <a:srgbClr val="C00000"/>
                </a:solidFill>
              </a:rPr>
              <a:t>	</a:t>
            </a:r>
            <a:r>
              <a:rPr lang="en-US" b="1" dirty="0" smtClean="0">
                <a:solidFill>
                  <a:srgbClr val="C00000"/>
                </a:solidFill>
              </a:rPr>
              <a:t>Meaning. </a:t>
            </a:r>
            <a:br>
              <a:rPr lang="en-US" b="1" dirty="0" smtClean="0">
                <a:solidFill>
                  <a:srgbClr val="C00000"/>
                </a:solidFill>
              </a:rPr>
            </a:br>
            <a:r>
              <a:rPr lang="en-US" b="1" dirty="0" smtClean="0">
                <a:solidFill>
                  <a:srgbClr val="C00000"/>
                </a:solidFill>
              </a:rPr>
              <a:t/>
            </a:r>
            <a:br>
              <a:rPr lang="en-US" b="1" dirty="0" smtClean="0">
                <a:solidFill>
                  <a:srgbClr val="C00000"/>
                </a:solidFill>
              </a:rPr>
            </a:br>
            <a:r>
              <a:rPr lang="en-US" b="1" dirty="0" smtClean="0">
                <a:solidFill>
                  <a:srgbClr val="C00000"/>
                </a:solidFill>
              </a:rPr>
              <a:t> Types of fundamental rights.</a:t>
            </a:r>
            <a:br>
              <a:rPr lang="en-US" b="1" dirty="0" smtClean="0">
                <a:solidFill>
                  <a:srgbClr val="C00000"/>
                </a:solidFill>
              </a:rPr>
            </a:br>
            <a:r>
              <a:rPr lang="en-US" b="1" dirty="0" smtClean="0">
                <a:solidFill>
                  <a:srgbClr val="C00000"/>
                </a:solidFill>
              </a:rPr>
              <a:t/>
            </a:r>
            <a:br>
              <a:rPr lang="en-US" b="1" dirty="0" smtClean="0">
                <a:solidFill>
                  <a:srgbClr val="C00000"/>
                </a:solidFill>
              </a:rPr>
            </a:br>
            <a:r>
              <a:rPr lang="en-US" b="1" dirty="0">
                <a:solidFill>
                  <a:srgbClr val="C00000"/>
                </a:solidFill>
              </a:rPr>
              <a:t>Briefly expression on various fundamental rights enumerated in our </a:t>
            </a:r>
            <a:r>
              <a:rPr lang="en-US" b="1" dirty="0" smtClean="0">
                <a:solidFill>
                  <a:srgbClr val="C00000"/>
                </a:solidFill>
              </a:rPr>
              <a:t>constitution.</a:t>
            </a:r>
            <a:br>
              <a:rPr lang="en-US" b="1" dirty="0" smtClean="0">
                <a:solidFill>
                  <a:srgbClr val="C00000"/>
                </a:solidFill>
              </a:rPr>
            </a:br>
            <a:r>
              <a:rPr lang="en-US" b="1" dirty="0" smtClean="0">
                <a:solidFill>
                  <a:srgbClr val="C00000"/>
                </a:solidFill>
              </a:rPr>
              <a:t/>
            </a:r>
            <a:br>
              <a:rPr lang="en-US" b="1" dirty="0" smtClean="0">
                <a:solidFill>
                  <a:srgbClr val="C00000"/>
                </a:solidFill>
              </a:rPr>
            </a:br>
            <a:r>
              <a:rPr lang="en-US" b="1" dirty="0">
                <a:solidFill>
                  <a:srgbClr val="C00000"/>
                </a:solidFill>
              </a:rPr>
              <a:t>Silent features of Fundamental </a:t>
            </a:r>
            <a:r>
              <a:rPr lang="en-US" b="1" dirty="0" smtClean="0">
                <a:solidFill>
                  <a:srgbClr val="C00000"/>
                </a:solidFill>
              </a:rPr>
              <a:t>Rights.</a:t>
            </a:r>
            <a:r>
              <a:rPr lang="en-US" b="1" dirty="0">
                <a:solidFill>
                  <a:srgbClr val="C00000"/>
                </a:solidFill>
              </a:rPr>
              <a:t/>
            </a:r>
            <a:br>
              <a:rPr lang="en-US" b="1" dirty="0">
                <a:solidFill>
                  <a:srgbClr val="C00000"/>
                </a:solidFill>
              </a:rPr>
            </a:br>
            <a:r>
              <a:rPr lang="en-US" b="1" dirty="0" smtClean="0">
                <a:solidFill>
                  <a:srgbClr val="C00000"/>
                </a:solidFill>
              </a:rPr>
              <a:t/>
            </a:r>
            <a:br>
              <a:rPr lang="en-US" b="1" dirty="0" smtClean="0">
                <a:solidFill>
                  <a:srgbClr val="C00000"/>
                </a:solidFill>
              </a:rPr>
            </a:br>
            <a:r>
              <a:rPr lang="en-US" b="1" dirty="0" smtClean="0">
                <a:solidFill>
                  <a:srgbClr val="C00000"/>
                </a:solidFill>
              </a:rPr>
              <a:t>Reasonable Restrictions on fundamental rights.</a:t>
            </a:r>
            <a:br>
              <a:rPr lang="en-US" b="1" dirty="0" smtClean="0">
                <a:solidFill>
                  <a:srgbClr val="C00000"/>
                </a:solidFill>
              </a:rPr>
            </a:br>
            <a:endParaRPr lang="en-US" b="1" dirty="0">
              <a:solidFill>
                <a:srgbClr val="C00000"/>
              </a:solidFill>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97347"/>
            <a:ext cx="7010400" cy="984885"/>
          </a:xfrm>
          <a:prstGeom prst="rect">
            <a:avLst/>
          </a:prstGeom>
        </p:spPr>
        <p:txBody>
          <a:bodyPr wrap="square">
            <a:spAutoFit/>
          </a:bodyPr>
          <a:lstStyle/>
          <a:p>
            <a:r>
              <a:rPr lang="en-US" sz="4000" b="1" dirty="0" smtClean="0">
                <a:solidFill>
                  <a:srgbClr val="FF0000"/>
                </a:solidFill>
              </a:rPr>
              <a:t>Meaning:</a:t>
            </a:r>
          </a:p>
          <a:p>
            <a:endParaRPr lang="en-US" b="1" dirty="0" smtClean="0">
              <a:solidFill>
                <a:srgbClr val="FF0000"/>
              </a:solidFill>
            </a:endParaRPr>
          </a:p>
        </p:txBody>
      </p:sp>
      <p:sp>
        <p:nvSpPr>
          <p:cNvPr id="3" name="Rectangle 2"/>
          <p:cNvSpPr/>
          <p:nvPr/>
        </p:nvSpPr>
        <p:spPr>
          <a:xfrm>
            <a:off x="838200" y="1143000"/>
            <a:ext cx="7162800" cy="2031325"/>
          </a:xfrm>
          <a:prstGeom prst="rect">
            <a:avLst/>
          </a:prstGeom>
        </p:spPr>
        <p:txBody>
          <a:bodyPr wrap="square">
            <a:spAutoFit/>
          </a:bodyPr>
          <a:lstStyle/>
          <a:p>
            <a:r>
              <a:rPr lang="en-US" b="1" dirty="0">
                <a:solidFill>
                  <a:srgbClr val="92D050"/>
                </a:solidFill>
              </a:rPr>
              <a:t>“Rights are those condition of social life without which no man seeks to be himself at his best”. Rights is the freedom to act in a chosen manner, against the restrictions put by the others, such as the individuals, the society and the State. Rights give to an individual the inherent dignity of a human life. Rights have dual function they protect an individual from arbitrary action of other as well as promote the interests of an individual. Both these functions are complementary to each other.</a:t>
            </a:r>
            <a:endParaRPr lang="en-US" dirty="0">
              <a:solidFill>
                <a:srgbClr val="92D050"/>
              </a:solidFill>
            </a:endParaRP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81000"/>
            <a:ext cx="7543800" cy="5139869"/>
          </a:xfrm>
          <a:prstGeom prst="rect">
            <a:avLst/>
          </a:prstGeom>
          <a:solidFill>
            <a:schemeClr val="tx1">
              <a:lumMod val="85000"/>
              <a:lumOff val="15000"/>
            </a:schemeClr>
          </a:solidFill>
        </p:spPr>
        <p:txBody>
          <a:bodyPr wrap="square">
            <a:spAutoFit/>
          </a:bodyPr>
          <a:lstStyle/>
          <a:p>
            <a:r>
              <a:rPr lang="en-US" sz="2800" b="1" dirty="0">
                <a:solidFill>
                  <a:srgbClr val="C00000"/>
                </a:solidFill>
              </a:rPr>
              <a:t>Types of Fundamental </a:t>
            </a:r>
            <a:r>
              <a:rPr lang="en-US" sz="2800" b="1" dirty="0" smtClean="0">
                <a:solidFill>
                  <a:srgbClr val="C00000"/>
                </a:solidFill>
              </a:rPr>
              <a:t>Rights:</a:t>
            </a:r>
            <a:endParaRPr lang="en-US" sz="2800" b="1" dirty="0">
              <a:solidFill>
                <a:srgbClr val="C00000"/>
              </a:solidFill>
            </a:endParaRPr>
          </a:p>
          <a:p>
            <a:r>
              <a:rPr lang="en-US" sz="2000" dirty="0">
                <a:solidFill>
                  <a:srgbClr val="00B050"/>
                </a:solidFill>
              </a:rPr>
              <a:t>There are several types of fundamental rights. The Bill of Rights and the Fourteenth Amendment are considered Fundamental Rights. These rights include:</a:t>
            </a:r>
          </a:p>
          <a:p>
            <a:r>
              <a:rPr lang="en-US" sz="2000" dirty="0">
                <a:solidFill>
                  <a:srgbClr val="00B050"/>
                </a:solidFill>
              </a:rPr>
              <a:t>The right to due process</a:t>
            </a:r>
          </a:p>
          <a:p>
            <a:r>
              <a:rPr lang="en-US" sz="2000" dirty="0">
                <a:solidFill>
                  <a:srgbClr val="00B050"/>
                </a:solidFill>
              </a:rPr>
              <a:t>The right to freedom of speech</a:t>
            </a:r>
          </a:p>
          <a:p>
            <a:r>
              <a:rPr lang="en-US" sz="2000" dirty="0">
                <a:solidFill>
                  <a:srgbClr val="00B050"/>
                </a:solidFill>
              </a:rPr>
              <a:t>The right to freedom of religion</a:t>
            </a:r>
          </a:p>
          <a:p>
            <a:r>
              <a:rPr lang="en-US" sz="2000" dirty="0">
                <a:solidFill>
                  <a:srgbClr val="00B050"/>
                </a:solidFill>
              </a:rPr>
              <a:t>The right to privacy</a:t>
            </a:r>
          </a:p>
          <a:p>
            <a:r>
              <a:rPr lang="en-US" sz="2000" dirty="0">
                <a:solidFill>
                  <a:srgbClr val="00B050"/>
                </a:solidFill>
              </a:rPr>
              <a:t>The right to marry</a:t>
            </a:r>
          </a:p>
          <a:p>
            <a:r>
              <a:rPr lang="en-US" sz="2000" dirty="0">
                <a:solidFill>
                  <a:srgbClr val="00B050"/>
                </a:solidFill>
              </a:rPr>
              <a:t>The right to interstate and intrastate travel</a:t>
            </a:r>
          </a:p>
          <a:p>
            <a:r>
              <a:rPr lang="en-US" sz="2000" dirty="0">
                <a:solidFill>
                  <a:srgbClr val="00B050"/>
                </a:solidFill>
              </a:rPr>
              <a:t>The right to equality</a:t>
            </a:r>
          </a:p>
          <a:p>
            <a:r>
              <a:rPr lang="en-US" sz="2000" dirty="0">
                <a:solidFill>
                  <a:srgbClr val="00B050"/>
                </a:solidFill>
              </a:rPr>
              <a:t>The right to assemble</a:t>
            </a:r>
          </a:p>
          <a:p>
            <a:r>
              <a:rPr lang="en-US" sz="2000" dirty="0">
                <a:solidFill>
                  <a:srgbClr val="00B050"/>
                </a:solidFill>
              </a:rPr>
              <a:t>And the right to bear arms</a:t>
            </a:r>
          </a:p>
          <a:p>
            <a:r>
              <a:rPr lang="en-US" sz="2000" dirty="0">
                <a:solidFill>
                  <a:srgbClr val="00B050"/>
                </a:solidFill>
              </a:rPr>
              <a:t>Specifically, the right to marry is not mentioned in the Constitution but it is considered a fundamental right. We can examine these rights closer and look at why they are considered fundamental.</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457200"/>
            <a:ext cx="5486400" cy="5262979"/>
          </a:xfrm>
          <a:prstGeom prst="rect">
            <a:avLst/>
          </a:prstGeom>
        </p:spPr>
        <p:txBody>
          <a:bodyPr wrap="square">
            <a:spAutoFit/>
          </a:bodyPr>
          <a:lstStyle/>
          <a:p>
            <a:r>
              <a:rPr lang="en-US" sz="2400" dirty="0" smtClean="0">
                <a:solidFill>
                  <a:srgbClr val="FF0000"/>
                </a:solidFill>
              </a:rPr>
              <a:t>Briefly expression on various fundamental rights enumerated in our constitution:</a:t>
            </a:r>
            <a:endParaRPr lang="en-US" sz="2400" dirty="0">
              <a:solidFill>
                <a:srgbClr val="FF0000"/>
              </a:solidFill>
            </a:endParaRPr>
          </a:p>
          <a:p>
            <a:endParaRPr lang="en-US" dirty="0" smtClean="0"/>
          </a:p>
          <a:p>
            <a:pPr algn="just"/>
            <a:r>
              <a:rPr lang="en-US" dirty="0">
                <a:solidFill>
                  <a:schemeClr val="accent6">
                    <a:lumMod val="60000"/>
                    <a:lumOff val="40000"/>
                  </a:schemeClr>
                </a:solidFill>
              </a:rPr>
              <a:t>1</a:t>
            </a:r>
            <a:r>
              <a:rPr lang="en-US" dirty="0" smtClean="0">
                <a:solidFill>
                  <a:schemeClr val="accent6">
                    <a:lumMod val="60000"/>
                    <a:lumOff val="40000"/>
                  </a:schemeClr>
                </a:solidFill>
              </a:rPr>
              <a:t>. </a:t>
            </a:r>
            <a:r>
              <a:rPr lang="en-US" dirty="0">
                <a:solidFill>
                  <a:schemeClr val="accent6">
                    <a:lumMod val="60000"/>
                    <a:lumOff val="40000"/>
                  </a:schemeClr>
                </a:solidFill>
              </a:rPr>
              <a:t>The right to equality includes </a:t>
            </a:r>
            <a:r>
              <a:rPr lang="en-US" dirty="0">
                <a:solidFill>
                  <a:schemeClr val="accent6">
                    <a:lumMod val="60000"/>
                    <a:lumOff val="40000"/>
                  </a:schemeClr>
                </a:solidFill>
                <a:hlinkClick r:id="rId3" tooltip="Equality before law"/>
              </a:rPr>
              <a:t>equality before law</a:t>
            </a:r>
            <a:r>
              <a:rPr lang="en-US" dirty="0">
                <a:solidFill>
                  <a:schemeClr val="accent6">
                    <a:lumMod val="60000"/>
                    <a:lumOff val="40000"/>
                  </a:schemeClr>
                </a:solidFill>
              </a:rPr>
              <a:t>, prohibition of discrimination on grounds of religion, race, caste, gender or place of birth, and equality of opportunity in matters of employment, abolition of untouchability and abolition of titles.</a:t>
            </a:r>
          </a:p>
          <a:p>
            <a:pPr algn="just"/>
            <a:r>
              <a:rPr lang="en-US" dirty="0">
                <a:solidFill>
                  <a:schemeClr val="accent6">
                    <a:lumMod val="60000"/>
                    <a:lumOff val="40000"/>
                  </a:schemeClr>
                </a:solidFill>
              </a:rPr>
              <a:t>2. Cultural and Educational Rights are given to the Citizens of India to conserve their cultural practices and that they must have access to education.</a:t>
            </a:r>
          </a:p>
          <a:p>
            <a:pPr algn="just"/>
            <a:r>
              <a:rPr lang="en-US" dirty="0">
                <a:solidFill>
                  <a:schemeClr val="accent6">
                    <a:lumMod val="60000"/>
                    <a:lumOff val="40000"/>
                  </a:schemeClr>
                </a:solidFill>
              </a:rPr>
              <a:t>3. The right to freedom includes </a:t>
            </a:r>
            <a:r>
              <a:rPr lang="en-US" dirty="0">
                <a:solidFill>
                  <a:schemeClr val="accent6">
                    <a:lumMod val="60000"/>
                    <a:lumOff val="40000"/>
                  </a:schemeClr>
                </a:solidFill>
                <a:hlinkClick r:id="rId4" tooltip="Freedom of speech and expression"/>
              </a:rPr>
              <a:t>freedom of speech and expression</a:t>
            </a:r>
            <a:r>
              <a:rPr lang="en-US" dirty="0">
                <a:solidFill>
                  <a:schemeClr val="accent6">
                    <a:lumMod val="60000"/>
                    <a:lumOff val="40000"/>
                  </a:schemeClr>
                </a:solidFill>
              </a:rPr>
              <a:t>, assembly, association or union or cooperatives, movement, residence, and right to practice any profession or occupation.</a:t>
            </a:r>
          </a:p>
          <a:p>
            <a:pPr algn="just"/>
            <a:r>
              <a:rPr lang="en-US" dirty="0">
                <a:solidFill>
                  <a:schemeClr val="accent6">
                    <a:lumMod val="60000"/>
                    <a:lumOff val="40000"/>
                  </a:schemeClr>
                </a:solidFill>
              </a:rPr>
              <a:t>4. The right against exploitation prohibits all forms of </a:t>
            </a:r>
            <a:r>
              <a:rPr lang="en-US" dirty="0">
                <a:solidFill>
                  <a:schemeClr val="accent6">
                    <a:lumMod val="60000"/>
                    <a:lumOff val="40000"/>
                  </a:schemeClr>
                </a:solidFill>
                <a:hlinkClick r:id="rId5" tooltip="Forced labour"/>
              </a:rPr>
              <a:t>forced </a:t>
            </a:r>
            <a:r>
              <a:rPr lang="en-US" dirty="0" err="1">
                <a:solidFill>
                  <a:schemeClr val="accent6">
                    <a:lumMod val="60000"/>
                    <a:lumOff val="40000"/>
                  </a:schemeClr>
                </a:solidFill>
                <a:hlinkClick r:id="rId5" tooltip="Forced labour"/>
              </a:rPr>
              <a:t>labour</a:t>
            </a:r>
            <a:r>
              <a:rPr lang="en-US" dirty="0">
                <a:solidFill>
                  <a:schemeClr val="accent6">
                    <a:lumMod val="60000"/>
                    <a:lumOff val="40000"/>
                  </a:schemeClr>
                </a:solidFill>
              </a:rPr>
              <a:t>, child </a:t>
            </a:r>
            <a:r>
              <a:rPr lang="en-US" dirty="0" err="1">
                <a:solidFill>
                  <a:schemeClr val="accent6">
                    <a:lumMod val="60000"/>
                    <a:lumOff val="40000"/>
                  </a:schemeClr>
                </a:solidFill>
              </a:rPr>
              <a:t>labour</a:t>
            </a:r>
            <a:r>
              <a:rPr lang="en-US" dirty="0">
                <a:solidFill>
                  <a:schemeClr val="accent6">
                    <a:lumMod val="60000"/>
                    <a:lumOff val="40000"/>
                  </a:schemeClr>
                </a:solidFill>
              </a:rPr>
              <a:t> and trafficking of human beings.</a:t>
            </a: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533400"/>
            <a:ext cx="7543800" cy="2862322"/>
          </a:xfrm>
          <a:prstGeom prst="rect">
            <a:avLst/>
          </a:prstGeom>
        </p:spPr>
        <p:txBody>
          <a:bodyPr wrap="square">
            <a:spAutoFit/>
          </a:bodyPr>
          <a:lstStyle/>
          <a:p>
            <a:r>
              <a:rPr lang="en-US" dirty="0">
                <a:solidFill>
                  <a:schemeClr val="accent3"/>
                </a:solidFill>
              </a:rPr>
              <a:t>5. The right to freedom of religion includes freedom of conscience and free profession, practice, and propagation of religion, freedom to manage religious affairs, freedom from certain taxes and freedom from religious instructions in certain educational institutes. Cultural and educational rights preserve the right of any section of citizens to conserve their culture, language or script, and right of minorities to establish and administer educational institutions of their choice.</a:t>
            </a:r>
          </a:p>
          <a:p>
            <a:r>
              <a:rPr lang="en-US" dirty="0">
                <a:solidFill>
                  <a:schemeClr val="accent3"/>
                </a:solidFill>
              </a:rPr>
              <a:t>6. The right to </a:t>
            </a:r>
            <a:r>
              <a:rPr lang="en-US" dirty="0">
                <a:solidFill>
                  <a:schemeClr val="accent3"/>
                </a:solidFill>
                <a:hlinkClick r:id="rId3" tooltip="Constitutional remedies"/>
              </a:rPr>
              <a:t>constitutional remedies</a:t>
            </a:r>
            <a:r>
              <a:rPr lang="en-US" dirty="0">
                <a:solidFill>
                  <a:schemeClr val="accent3"/>
                </a:solidFill>
              </a:rPr>
              <a:t> is present for enforcement of Fundamental Rights. The right to privacy is an intrinsic part of Article 21 (the Right to Freedom) that protects life and liberty of the citizens.</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1"/>
            <a:ext cx="8001000" cy="5786199"/>
          </a:xfrm>
          <a:prstGeom prst="rect">
            <a:avLst/>
          </a:prstGeom>
        </p:spPr>
        <p:txBody>
          <a:bodyPr wrap="square">
            <a:spAutoFit/>
          </a:bodyPr>
          <a:lstStyle/>
          <a:p>
            <a:r>
              <a:rPr lang="en-US" sz="2800" b="1" dirty="0" smtClean="0">
                <a:solidFill>
                  <a:srgbClr val="FF0000"/>
                </a:solidFill>
              </a:rPr>
              <a:t>Silent features of Fundamental Rights:</a:t>
            </a:r>
            <a:endParaRPr lang="en-US" b="1" dirty="0" smtClean="0">
              <a:solidFill>
                <a:srgbClr val="FF0000"/>
              </a:solidFill>
            </a:endParaRPr>
          </a:p>
          <a:p>
            <a:r>
              <a:rPr lang="en-US" b="1" dirty="0" smtClean="0"/>
              <a:t>1. </a:t>
            </a:r>
            <a:r>
              <a:rPr lang="en-US" b="1" dirty="0"/>
              <a:t>Integral part of the Constitution: </a:t>
            </a:r>
            <a:r>
              <a:rPr lang="en-US" dirty="0"/>
              <a:t>Fundamental Rights have been made an integral part of the Constitution and hence cannot be taken away by ordinary legislation. Any law passed by any legislature in the country would be declared null and void if it is derogatory  to the rights guaranteed by the Constitution.</a:t>
            </a:r>
          </a:p>
          <a:p>
            <a:r>
              <a:rPr lang="en-US" b="1" dirty="0"/>
              <a:t>2. Comprehensive and detailed: </a:t>
            </a:r>
            <a:r>
              <a:rPr lang="en-US" dirty="0"/>
              <a:t> The rights enumerated in the Part III of the Constitution are very elaborate. Each Article has been described with its scope and limitations.</a:t>
            </a:r>
          </a:p>
          <a:p>
            <a:r>
              <a:rPr lang="en-US" b="1" dirty="0"/>
              <a:t>3. Lack of social and Economic Rights: </a:t>
            </a:r>
            <a:r>
              <a:rPr lang="en-US" dirty="0"/>
              <a:t>The Constitution guarantees only civil rights and freedoms. Rights like Rights to work , Right to Health, and Right to Social Security have not been included in the Fundamental Rights</a:t>
            </a:r>
            <a:r>
              <a:rPr lang="en-US" dirty="0" smtClean="0"/>
              <a:t>.</a:t>
            </a:r>
          </a:p>
          <a:p>
            <a:r>
              <a:rPr lang="en-US" b="1" dirty="0"/>
              <a:t>4. Rights are qualified: </a:t>
            </a:r>
            <a:r>
              <a:rPr lang="en-US" dirty="0"/>
              <a:t>The fundamental rights of the people are not absolute except the right against untouchability. They are qualified with limitations and reasonable restrictions in the collective interest of the society. While describing the scope of each right, the Constitution also describes its limitations. These have been laid down for protecting public health, public order, morality and security of India. Some exceptions are also provided to Fundamental Rights through their non-applicability to members of security and law and order related forces, during martial law and, for certain laws necessary for socio-economic reforms.</a:t>
            </a:r>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001000" cy="4801314"/>
          </a:xfrm>
          <a:prstGeom prst="rect">
            <a:avLst/>
          </a:prstGeom>
        </p:spPr>
        <p:txBody>
          <a:bodyPr wrap="square">
            <a:spAutoFit/>
          </a:bodyPr>
          <a:lstStyle/>
          <a:p>
            <a:r>
              <a:rPr lang="en-US" b="1" dirty="0"/>
              <a:t>5</a:t>
            </a:r>
            <a:r>
              <a:rPr lang="en-US" b="1" dirty="0" smtClean="0"/>
              <a:t>. </a:t>
            </a:r>
            <a:r>
              <a:rPr lang="en-US" b="1" dirty="0"/>
              <a:t>Fundamental Rights are amendable: </a:t>
            </a:r>
            <a:r>
              <a:rPr lang="en-US" dirty="0"/>
              <a:t>Fundamental Rights are not sacrosanct and permanent. Parliament has the power to amend any part of the Constitution including Fundamental Rights. The Fundamental Rights, despite having inviolable nature, can be amended by the Parliament, subject to the ‘basic structure’ of the Constitution. The Parliament has, in practice, exercised this power on several occasions.</a:t>
            </a:r>
          </a:p>
          <a:p>
            <a:r>
              <a:rPr lang="en-US" b="1" dirty="0" smtClean="0"/>
              <a:t>6. </a:t>
            </a:r>
            <a:r>
              <a:rPr lang="en-US" b="1" dirty="0"/>
              <a:t>Provision for the Suspension of Rights: </a:t>
            </a:r>
            <a:r>
              <a:rPr lang="en-US" dirty="0"/>
              <a:t>The Constitution provides for suspension of all or any of the Fundamental Rights during an emergency. However, such a suspension automatically ends when the emergency ceases or when the President withdraws it</a:t>
            </a:r>
            <a:r>
              <a:rPr lang="en-US" dirty="0" smtClean="0"/>
              <a:t>.</a:t>
            </a:r>
          </a:p>
          <a:p>
            <a:r>
              <a:rPr lang="en-US" b="1" dirty="0" smtClean="0"/>
              <a:t>7. </a:t>
            </a:r>
            <a:r>
              <a:rPr lang="en-US" b="1" dirty="0"/>
              <a:t>Constitutional superiority of Fundamental Rights: </a:t>
            </a:r>
            <a:r>
              <a:rPr lang="en-US" dirty="0"/>
              <a:t>The Fundamental Rights of the citizens are superior to ordinary laws and the Directive Principals of State when the President withdraws it</a:t>
            </a:r>
            <a:r>
              <a:rPr lang="en-US" dirty="0" smtClean="0"/>
              <a:t>.</a:t>
            </a:r>
          </a:p>
          <a:p>
            <a:r>
              <a:rPr lang="en-US" b="1" dirty="0" smtClean="0"/>
              <a:t>8</a:t>
            </a:r>
            <a:r>
              <a:rPr lang="en-US" dirty="0" smtClean="0"/>
              <a:t>.Right </a:t>
            </a:r>
            <a:r>
              <a:rPr lang="en-US" dirty="0"/>
              <a:t>to Privacy is an integral part of Right to Life and Personal Liberty guaranteed in Article 21 of the Constitution,</a:t>
            </a:r>
          </a:p>
          <a:p>
            <a:r>
              <a:rPr lang="en-US" dirty="0"/>
              <a:t>— </a:t>
            </a:r>
            <a:r>
              <a:rPr lang="en-US" i="1" dirty="0"/>
              <a:t>Supreme Court</a:t>
            </a:r>
            <a:endParaRPr lang="en-US" dirty="0"/>
          </a:p>
          <a:p>
            <a:endParaRPr lang="en-US" dirty="0"/>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09600"/>
            <a:ext cx="7391400" cy="4955203"/>
          </a:xfrm>
          <a:prstGeom prst="rect">
            <a:avLst/>
          </a:prstGeom>
        </p:spPr>
        <p:txBody>
          <a:bodyPr wrap="square">
            <a:spAutoFit/>
          </a:bodyPr>
          <a:lstStyle/>
          <a:p>
            <a:r>
              <a:rPr lang="en-US" sz="2800" b="1" dirty="0">
                <a:solidFill>
                  <a:srgbClr val="FF0000"/>
                </a:solidFill>
              </a:rPr>
              <a:t>Reasonable </a:t>
            </a:r>
            <a:r>
              <a:rPr lang="en-US" sz="2800" b="1" dirty="0" smtClean="0">
                <a:solidFill>
                  <a:srgbClr val="FF0000"/>
                </a:solidFill>
              </a:rPr>
              <a:t>Restrictions:</a:t>
            </a:r>
            <a:endParaRPr lang="en-US" sz="2800" dirty="0">
              <a:solidFill>
                <a:srgbClr val="FF0000"/>
              </a:solidFill>
            </a:endParaRPr>
          </a:p>
          <a:p>
            <a:r>
              <a:rPr lang="en-US" b="1" dirty="0"/>
              <a:t>Reasonable means which is supported with a reason behind it.</a:t>
            </a:r>
            <a:r>
              <a:rPr lang="en-US" dirty="0"/>
              <a:t> Thus, reasonable restrictions refer to such limits or restrictions imposed on the right to do business of a citizen with which any logic or intelligent care and deliberations are taken into considerable before imposing such restrictions. Mere arbitrariness cannot be defined as a reasonable restriction.</a:t>
            </a:r>
          </a:p>
          <a:p>
            <a:r>
              <a:rPr lang="en-US" dirty="0"/>
              <a:t>When a reasonable restriction is imposed on a person for enjoyment of his right to do business, then it should not be arbitrary or it should not be excessive or beyond what is actually needed in the interest of general public.</a:t>
            </a:r>
          </a:p>
          <a:p>
            <a:r>
              <a:rPr lang="en-US" dirty="0"/>
              <a:t>Also, to justify a restriction as reasonable, the restriction must be in relation to the object to which the law is seeking attainment and it should not be in excessive </a:t>
            </a:r>
            <a:r>
              <a:rPr lang="en-US" dirty="0" smtClean="0"/>
              <a:t>nature</a:t>
            </a:r>
            <a:r>
              <a:rPr lang="en-US" dirty="0"/>
              <a:t>.</a:t>
            </a:r>
          </a:p>
          <a:p>
            <a:r>
              <a:rPr lang="en-US" dirty="0"/>
              <a:t>There must be a nexus between the restriction and the object which is sought to be attained and also it should not be objectionable to the whole spirit of the </a:t>
            </a:r>
            <a:r>
              <a:rPr lang="en-US" dirty="0" smtClean="0"/>
              <a:t>Constitution.</a:t>
            </a:r>
            <a:endParaRPr lang="en-US" dirty="0"/>
          </a:p>
          <a:p>
            <a:r>
              <a:rPr lang="en-US" dirty="0"/>
              <a:t>The Reasonable restrictions should always be in the interest of the general public and not in the interest of a particular person or </a:t>
            </a:r>
            <a:r>
              <a:rPr lang="en-US" dirty="0" smtClean="0"/>
              <a:t>citizen.</a:t>
            </a:r>
            <a:endParaRPr lang="en-US"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83</TotalTime>
  <Words>387</Words>
  <Application>Microsoft Office PowerPoint</Application>
  <PresentationFormat>On-screen Show (4:3)</PresentationFormat>
  <Paragraphs>57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Angles</vt:lpstr>
      <vt:lpstr>  Fundamental Rights In Indian constitution                                        Presented By                      Dr. Jahangeer Ahmad Bhat              Department of political science                          Govt.PG College Rajouri      </vt:lpstr>
      <vt:lpstr>Contents  Meaning.    Types of fundamental rights.  Briefly expression on various fundamental rights enumerated in our constitution.  Silent features of Fundamental Rights.  Reasonable Restrictions on fundamental rights. </vt:lpstr>
      <vt:lpstr>Slide 3</vt:lpstr>
      <vt:lpstr>Slide 4</vt:lpstr>
      <vt:lpstr>Slide 5</vt:lpstr>
      <vt:lpstr>Slide 6</vt:lpstr>
      <vt:lpstr>Slide 7</vt:lpstr>
      <vt:lpstr>Slide 8</vt:lpstr>
      <vt:lpstr>Slide 9</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 Deptt.Of political Science</dc:title>
  <dc:creator>Administrator</dc:creator>
  <cp:lastModifiedBy>Amjed Khan Bhatti</cp:lastModifiedBy>
  <cp:revision>15</cp:revision>
  <dcterms:created xsi:type="dcterms:W3CDTF">2019-05-14T06:28:51Z</dcterms:created>
  <dcterms:modified xsi:type="dcterms:W3CDTF">2019-05-15T04:07:07Z</dcterms:modified>
</cp:coreProperties>
</file>